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4" r:id="rId2"/>
  </p:sldMasterIdLst>
  <p:notesMasterIdLst>
    <p:notesMasterId r:id="rId17"/>
  </p:notesMasterIdLst>
  <p:handoutMasterIdLst>
    <p:handoutMasterId r:id="rId18"/>
  </p:handoutMasterIdLst>
  <p:sldIdLst>
    <p:sldId id="258" r:id="rId3"/>
    <p:sldId id="312" r:id="rId4"/>
    <p:sldId id="318" r:id="rId5"/>
    <p:sldId id="319" r:id="rId6"/>
    <p:sldId id="323" r:id="rId7"/>
    <p:sldId id="321" r:id="rId8"/>
    <p:sldId id="322" r:id="rId9"/>
    <p:sldId id="309" r:id="rId10"/>
    <p:sldId id="311" r:id="rId11"/>
    <p:sldId id="313" r:id="rId12"/>
    <p:sldId id="320" r:id="rId13"/>
    <p:sldId id="314" r:id="rId14"/>
    <p:sldId id="315" r:id="rId15"/>
    <p:sldId id="308" r:id="rId16"/>
  </p:sldIdLst>
  <p:sldSz cx="9144000" cy="6858000" type="screen4x3"/>
  <p:notesSz cx="6799263" cy="99298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990033"/>
    <a:srgbClr val="0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60"/>
  </p:normalViewPr>
  <p:slideViewPr>
    <p:cSldViewPr>
      <p:cViewPr varScale="1">
        <p:scale>
          <a:sx n="120" d="100"/>
          <a:sy n="120" d="100"/>
        </p:scale>
        <p:origin x="-168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440" y="-6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DBB4-7109-4372-B39A-5A9E597F877F}" type="datetimeFigureOut">
              <a:rPr lang="de-CH" smtClean="0"/>
              <a:t>18.03.2019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9354-A3E2-4FEA-8865-D618D8EBCA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6676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B2A534-85A4-4304-8492-23B6C2197455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2828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927" y="4716662"/>
            <a:ext cx="5439410" cy="4105924"/>
          </a:xfrm>
        </p:spPr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2A534-85A4-4304-8492-23B6C2197455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911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 preferRelativeResize="0"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b="29324"/>
          <a:stretch/>
        </p:blipFill>
        <p:spPr bwMode="auto">
          <a:xfrm>
            <a:off x="0" y="3690000"/>
            <a:ext cx="9144000" cy="3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9881" y="1493173"/>
            <a:ext cx="7814964" cy="936000"/>
          </a:xfrm>
        </p:spPr>
        <p:txBody>
          <a:bodyPr anchor="t"/>
          <a:lstStyle>
            <a:lvl1pPr algn="l">
              <a:defRPr lang="de-CH" sz="2800" kern="120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1324" y="2492896"/>
            <a:ext cx="7821910" cy="1152128"/>
          </a:xfrm>
        </p:spPr>
        <p:txBody>
          <a:bodyPr anchor="t"/>
          <a:lstStyle>
            <a:lvl1pPr marL="0" indent="0" algn="l">
              <a:buNone/>
              <a:defRPr lang="de-CH" sz="20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4000" y="6245225"/>
            <a:ext cx="4248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83968" y="6237312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C49C8-CD7C-49A0-B2BB-E74A068D619E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0" y="468000"/>
            <a:ext cx="191146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0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82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0079B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870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291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51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572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291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247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95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497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035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 preferRelativeResize="0"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5" b="29324"/>
          <a:stretch/>
        </p:blipFill>
        <p:spPr bwMode="auto">
          <a:xfrm>
            <a:off x="0" y="3690000"/>
            <a:ext cx="9144000" cy="3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63749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7475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0" y="468000"/>
            <a:ext cx="191146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869881" y="1493173"/>
            <a:ext cx="7814964" cy="936000"/>
          </a:xfrm>
        </p:spPr>
        <p:txBody>
          <a:bodyPr anchor="t"/>
          <a:lstStyle>
            <a:lvl1pPr algn="l">
              <a:defRPr lang="de-CH" sz="2800" kern="120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871324" y="2492896"/>
            <a:ext cx="7821910" cy="1152128"/>
          </a:xfrm>
        </p:spPr>
        <p:txBody>
          <a:bodyPr anchor="t"/>
          <a:lstStyle>
            <a:lvl1pPr marL="0" indent="0" algn="l">
              <a:buNone/>
              <a:defRPr lang="de-CH" sz="20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9953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82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537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033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3672000"/>
            <a:ext cx="9144000" cy="3186000"/>
          </a:xfrm>
          <a:prstGeom prst="rect">
            <a:avLst/>
          </a:prstGeom>
          <a:solidFill>
            <a:srgbClr val="0079B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0" y="468000"/>
            <a:ext cx="191146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7475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869881" y="1493173"/>
            <a:ext cx="7814964" cy="936000"/>
          </a:xfrm>
        </p:spPr>
        <p:txBody>
          <a:bodyPr anchor="t"/>
          <a:lstStyle>
            <a:lvl1pPr algn="l">
              <a:defRPr lang="de-CH" sz="2800" kern="120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871324" y="2492896"/>
            <a:ext cx="7821910" cy="1152128"/>
          </a:xfrm>
        </p:spPr>
        <p:txBody>
          <a:bodyPr anchor="t"/>
          <a:lstStyle>
            <a:lvl1pPr marL="0" indent="0" algn="l">
              <a:buNone/>
              <a:defRPr lang="de-CH" sz="2000" b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364163" y="6453188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2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751" y="908720"/>
            <a:ext cx="7859215" cy="936104"/>
          </a:xfrm>
        </p:spPr>
        <p:txBody>
          <a:bodyPr/>
          <a:lstStyle>
            <a:lvl1pPr algn="l">
              <a:defRPr sz="2800">
                <a:solidFill>
                  <a:srgbClr val="0079B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4362" y="1988840"/>
            <a:ext cx="7848872" cy="4137323"/>
          </a:xfr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de-DE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de-DE" sz="1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de-DE" sz="16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de-CH" sz="14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54224" y="6245225"/>
            <a:ext cx="2133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2712" y="6245225"/>
            <a:ext cx="2895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Picture 2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0" y="468000"/>
            <a:ext cx="191146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6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0079B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396000"/>
            <a:ext cx="214850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52751" y="908720"/>
            <a:ext cx="7859215" cy="936104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844362" y="1988840"/>
            <a:ext cx="7848872" cy="4137323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lang="de-DE" sz="24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de-DE" sz="18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de-DE" sz="16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de-CH" sz="14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854224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2712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4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1140" y="1988840"/>
            <a:ext cx="3854876" cy="4137323"/>
          </a:xfrm>
        </p:spPr>
        <p:txBody>
          <a:bodyPr/>
          <a:lstStyle>
            <a:lvl1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de-CH" sz="2000" b="1" kern="1200" dirty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32040" y="1988840"/>
            <a:ext cx="3788316" cy="4137323"/>
          </a:xfrm>
        </p:spPr>
        <p:txBody>
          <a:bodyPr/>
          <a:lstStyle>
            <a:lvl1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de-DE" sz="2000" b="1" kern="1200" dirty="0" smtClean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de-CH" sz="2000" b="1" kern="1200" dirty="0">
                <a:solidFill>
                  <a:srgbClr val="0079BC"/>
                </a:solidFill>
                <a:latin typeface="Arial" charset="0"/>
                <a:ea typeface="+mn-ea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pic>
        <p:nvPicPr>
          <p:cNvPr id="12" name="Picture 2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0" y="468000"/>
            <a:ext cx="191146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52751" y="908720"/>
            <a:ext cx="7859215" cy="936104"/>
          </a:xfrm>
        </p:spPr>
        <p:txBody>
          <a:bodyPr/>
          <a:lstStyle>
            <a:lvl1pPr algn="l">
              <a:defRPr sz="2800">
                <a:solidFill>
                  <a:srgbClr val="0079B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854224" y="6245225"/>
            <a:ext cx="2133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2712" y="6245225"/>
            <a:ext cx="2895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199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0079B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396000"/>
            <a:ext cx="214851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52751" y="908720"/>
            <a:ext cx="7859215" cy="936104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854224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2712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Inhaltsplatzhalter 2"/>
          <p:cNvSpPr>
            <a:spLocks noGrp="1"/>
          </p:cNvSpPr>
          <p:nvPr>
            <p:ph sz="half" idx="1"/>
          </p:nvPr>
        </p:nvSpPr>
        <p:spPr>
          <a:xfrm>
            <a:off x="861140" y="1988840"/>
            <a:ext cx="3854876" cy="4137323"/>
          </a:xfrm>
        </p:spPr>
        <p:txBody>
          <a:bodyPr/>
          <a:lstStyle>
            <a:lvl1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de-CH" sz="20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"/>
          </p:nvPr>
        </p:nvSpPr>
        <p:spPr>
          <a:xfrm>
            <a:off x="4932040" y="1988840"/>
            <a:ext cx="3788316" cy="4137323"/>
          </a:xfrm>
        </p:spPr>
        <p:txBody>
          <a:bodyPr/>
          <a:lstStyle>
            <a:lvl1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>
              <a:defRPr lang="de-DE" sz="20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>
              <a:defRPr lang="de-CH" sz="20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213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Wortma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00" y="468000"/>
            <a:ext cx="1911469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854224" y="6245225"/>
            <a:ext cx="2133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2712" y="6245225"/>
            <a:ext cx="2895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79BC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28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Wortmark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0079B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396000"/>
            <a:ext cx="214851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854224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2712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DC49C8-CD7C-49A0-B2BB-E74A068D619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68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Textmasterformate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79BC"/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79BC"/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79BC"/>
                </a:solidFill>
              </a:defRPr>
            </a:lvl1pPr>
          </a:lstStyle>
          <a:p>
            <a:fld id="{D6798A19-9BA7-40E4-8DBF-3F51187AF6B4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0" r:id="rId4"/>
    <p:sldLayoutId id="2147483663" r:id="rId5"/>
    <p:sldLayoutId id="2147483652" r:id="rId6"/>
    <p:sldLayoutId id="2147483660" r:id="rId7"/>
    <p:sldLayoutId id="2147483655" r:id="rId8"/>
    <p:sldLayoutId id="2147483659" r:id="rId9"/>
    <p:sldLayoutId id="2147483656" r:id="rId10"/>
    <p:sldLayoutId id="214748366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CH" sz="3200" kern="1200" dirty="0" smtClean="0">
          <a:solidFill>
            <a:srgbClr val="0079BC"/>
          </a:solidFill>
          <a:latin typeface="Arial" charset="0"/>
          <a:ea typeface="+mn-ea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de-CH" sz="2800" b="1" kern="1200" dirty="0" smtClean="0">
          <a:solidFill>
            <a:srgbClr val="0079BC"/>
          </a:solidFill>
          <a:latin typeface="Arial" charset="0"/>
          <a:ea typeface="+mn-ea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de-CH" sz="2400" b="1" kern="1200" dirty="0" smtClean="0">
          <a:solidFill>
            <a:srgbClr val="0079BC"/>
          </a:solidFill>
          <a:latin typeface="Arial" charset="0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de-CH" sz="2000" b="1" kern="1200" dirty="0" smtClean="0">
          <a:solidFill>
            <a:srgbClr val="0079BC"/>
          </a:solidFill>
          <a:latin typeface="Arial" charset="0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lang="de-CH" sz="1800" b="1" kern="1200" dirty="0" smtClean="0">
          <a:solidFill>
            <a:srgbClr val="0079BC"/>
          </a:solidFill>
          <a:latin typeface="Arial" charset="0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de-CH" sz="1600" b="1" kern="1200" dirty="0" smtClean="0">
          <a:solidFill>
            <a:srgbClr val="0079BC"/>
          </a:solidFill>
          <a:latin typeface="Arial" charset="0"/>
          <a:ea typeface="+mn-ea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18. März 2019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Die Rolle Kirchenpflegen im Gestalten der Seelsorge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68DC-FFF1-40DE-9E82-50CF28491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2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3600" b="1" dirty="0" smtClean="0"/>
              <a:t>Seelsorge gestalten </a:t>
            </a:r>
            <a:endParaRPr lang="de-CH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1324" y="2492896"/>
            <a:ext cx="8165172" cy="1152128"/>
          </a:xfrm>
        </p:spPr>
        <p:txBody>
          <a:bodyPr/>
          <a:lstStyle/>
          <a:p>
            <a:r>
              <a:rPr lang="de-CH" b="1" dirty="0" smtClean="0"/>
              <a:t>Referat im Verein der reformierten Kirchenpflegepräsidien </a:t>
            </a:r>
            <a:br>
              <a:rPr lang="de-CH" b="1" dirty="0" smtClean="0"/>
            </a:br>
            <a:r>
              <a:rPr lang="de-CH" b="1" dirty="0" smtClean="0"/>
              <a:t>                   Kanton Zürich </a:t>
            </a:r>
            <a:endParaRPr lang="de-CH" b="1" dirty="0"/>
          </a:p>
          <a:p>
            <a:r>
              <a:rPr lang="de-CH" b="1" dirty="0" err="1" smtClean="0"/>
              <a:t>Pfrn</a:t>
            </a:r>
            <a:r>
              <a:rPr lang="de-CH" b="1" dirty="0" smtClean="0"/>
              <a:t>. Rita Famos, Abteilungsleitung Spezialseelsorge 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88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990033"/>
                </a:solidFill>
              </a:rPr>
              <a:t>12 Merkmale der Seelsorge </a:t>
            </a:r>
            <a:endParaRPr lang="de-CH" dirty="0">
              <a:solidFill>
                <a:srgbClr val="99003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9406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2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990033"/>
                </a:solidFill>
              </a:rPr>
              <a:t>12 Merkmale der Seelsorge </a:t>
            </a:r>
            <a:endParaRPr lang="de-CH" dirty="0">
              <a:solidFill>
                <a:srgbClr val="99003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59406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2" y="1823368"/>
            <a:ext cx="74199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3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0000"/>
                </a:solidFill>
              </a:rPr>
              <a:t>10 Schritte zur Sicherstellung der Seelsorgepräsenz vor Ort 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450846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1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Rolle der Kirchenpflege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Wissen, was Seelsorge ist und kann. </a:t>
            </a:r>
          </a:p>
          <a:p>
            <a:r>
              <a:rPr lang="de-CH" dirty="0" smtClean="0"/>
              <a:t>Entwicklung der Seelsorgetätigkeit gemäss Zuordnungsmodell begleiten / gestalten. </a:t>
            </a:r>
            <a:br>
              <a:rPr lang="de-CH" dirty="0" smtClean="0"/>
            </a:br>
            <a:r>
              <a:rPr lang="de-CH" dirty="0" smtClean="0"/>
              <a:t>Insbesondere: </a:t>
            </a:r>
            <a:br>
              <a:rPr lang="de-CH" dirty="0" smtClean="0"/>
            </a:br>
            <a:r>
              <a:rPr lang="de-CH" dirty="0" smtClean="0"/>
              <a:t>- Definieren von Zielgruppen (Schritt 2) </a:t>
            </a:r>
            <a:br>
              <a:rPr lang="de-CH" dirty="0" smtClean="0"/>
            </a:br>
            <a:r>
              <a:rPr lang="de-CH" dirty="0" smtClean="0"/>
              <a:t>- Vernetzen mit anderen Akteuren (Schritt 4) </a:t>
            </a:r>
            <a:br>
              <a:rPr lang="de-CH" dirty="0" smtClean="0"/>
            </a:br>
            <a:r>
              <a:rPr lang="de-CH" dirty="0" smtClean="0"/>
              <a:t>- Ressourcen bereitstellen (Schritt 9) </a:t>
            </a:r>
            <a:br>
              <a:rPr lang="de-CH" dirty="0" smtClean="0"/>
            </a:br>
            <a:r>
              <a:rPr lang="de-CH" dirty="0" smtClean="0"/>
              <a:t>- Zuständigkeiten klären (Schritt 10)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85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Schlussfolgerungen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dirty="0" smtClean="0"/>
              <a:t>«Es </a:t>
            </a:r>
            <a:r>
              <a:rPr lang="de-CH" sz="3200" dirty="0"/>
              <a:t>müsste so sein, dass jeder irgendwo hingehen könnte; denn es kommen Zeiten, in denen man sich unbedingt an irgendjemand wenden muss</a:t>
            </a:r>
            <a:r>
              <a:rPr lang="de-CH" sz="3200" dirty="0" smtClean="0"/>
              <a:t>.»</a:t>
            </a:r>
          </a:p>
          <a:p>
            <a:pPr marL="0" indent="0">
              <a:buNone/>
            </a:pPr>
            <a:r>
              <a:rPr lang="de-CH" sz="2000" b="0" dirty="0" smtClean="0"/>
              <a:t>Dostojewski, Schuld und Sühne 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06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59215" cy="936104"/>
          </a:xfrm>
        </p:spPr>
        <p:txBody>
          <a:bodyPr/>
          <a:lstStyle/>
          <a:p>
            <a:r>
              <a:rPr lang="de-CH" dirty="0" smtClean="0"/>
              <a:t>Inhalt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CH" dirty="0" smtClean="0"/>
              <a:t>Ausgangslage</a:t>
            </a:r>
          </a:p>
          <a:p>
            <a:pPr marL="457200" indent="-457200">
              <a:buAutoNum type="arabicPeriod"/>
            </a:pPr>
            <a:r>
              <a:rPr lang="de-CH" dirty="0" smtClean="0"/>
              <a:t>Ziel </a:t>
            </a:r>
            <a:r>
              <a:rPr lang="de-CH" dirty="0" smtClean="0"/>
              <a:t>der Publikation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Seelsorge, woher sie kommt, woran sie arbeitet.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12 Merkmale der Seelsorge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10 Schritte zur Sicherstellung der Seelsorgepräsenz vor Ort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Die Rolle der Kirchenpflege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Diskussion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39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Ausgangslage: Kirchenstudie 2017</a:t>
            </a:r>
            <a:br>
              <a:rPr lang="de-CH" dirty="0" smtClean="0"/>
            </a:br>
            <a:r>
              <a:rPr lang="de-CH" sz="1800" dirty="0" smtClean="0"/>
              <a:t>Befragung der politischen Gemeinden </a:t>
            </a:r>
            <a:r>
              <a:rPr lang="de-CH" dirty="0" smtClean="0"/>
              <a:t> 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800" b="0" dirty="0" smtClean="0"/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72608" cy="44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59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 Kirchenstudie 2017</a:t>
            </a:r>
            <a:br>
              <a:rPr lang="de-CH" dirty="0" smtClean="0"/>
            </a:br>
            <a:r>
              <a:rPr lang="de-CH" sz="1800" dirty="0" smtClean="0"/>
              <a:t>Befragung der Bevölkerung 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3571"/>
            <a:ext cx="6486078" cy="419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9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 Kirchenstudie 2017</a:t>
            </a:r>
            <a:br>
              <a:rPr lang="de-CH" dirty="0" smtClean="0"/>
            </a:br>
            <a:r>
              <a:rPr lang="de-CH" sz="1800" dirty="0" smtClean="0"/>
              <a:t>Fazit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971600" y="1988840"/>
            <a:ext cx="662473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• </a:t>
            </a:r>
            <a:r>
              <a:rPr lang="de-CH" dirty="0" smtClean="0"/>
              <a:t>Die </a:t>
            </a:r>
            <a:r>
              <a:rPr lang="de-CH" dirty="0"/>
              <a:t>Seelsorge ist diejenige kirchliche Tätigkeit, die von der Bevölkerung am meisten wahrgenommen wird</a:t>
            </a:r>
            <a:r>
              <a:rPr lang="de-CH" dirty="0" smtClean="0"/>
              <a:t>.</a:t>
            </a:r>
            <a:br>
              <a:rPr lang="de-CH" dirty="0" smtClean="0"/>
            </a:br>
            <a:endParaRPr lang="de-CH" dirty="0"/>
          </a:p>
          <a:p>
            <a:r>
              <a:rPr lang="de-CH" dirty="0"/>
              <a:t>• </a:t>
            </a:r>
            <a:r>
              <a:rPr lang="de-CH" dirty="0" smtClean="0"/>
              <a:t>Das </a:t>
            </a:r>
            <a:r>
              <a:rPr lang="de-CH" dirty="0"/>
              <a:t>Angebot der Seelsorge wird unabhängig vom bestehenden Angebot der </a:t>
            </a:r>
            <a:r>
              <a:rPr lang="de-CH" dirty="0" smtClean="0"/>
              <a:t>politischen </a:t>
            </a:r>
            <a:r>
              <a:rPr lang="de-CH" dirty="0"/>
              <a:t>Gemeinde von allen Angeboten der Kirche am wichtigsten eingestuft</a:t>
            </a:r>
            <a:r>
              <a:rPr lang="de-CH" dirty="0" smtClean="0"/>
              <a:t>.</a:t>
            </a:r>
            <a:br>
              <a:rPr lang="de-CH" dirty="0" smtClean="0"/>
            </a:br>
            <a:endParaRPr lang="de-CH" dirty="0"/>
          </a:p>
          <a:p>
            <a:r>
              <a:rPr lang="de-CH" dirty="0"/>
              <a:t>• </a:t>
            </a:r>
            <a:r>
              <a:rPr lang="de-CH" dirty="0" smtClean="0"/>
              <a:t>Das </a:t>
            </a:r>
            <a:r>
              <a:rPr lang="de-CH" dirty="0"/>
              <a:t>Ausmass des Seelsorgeangebotes ist aus der Sicht der politischen </a:t>
            </a:r>
            <a:r>
              <a:rPr lang="de-CH" dirty="0" smtClean="0"/>
              <a:t>Gemeinden </a:t>
            </a:r>
            <a:r>
              <a:rPr lang="de-CH" dirty="0"/>
              <a:t>genau richtig oder soll erhöht werden</a:t>
            </a:r>
            <a:r>
              <a:rPr lang="de-CH" dirty="0" smtClean="0"/>
              <a:t>.</a:t>
            </a:r>
          </a:p>
          <a:p>
            <a:endParaRPr lang="de-CH" sz="1050" dirty="0" smtClean="0"/>
          </a:p>
          <a:p>
            <a:endParaRPr lang="de-CH" sz="1050" dirty="0" smtClean="0"/>
          </a:p>
          <a:p>
            <a:endParaRPr lang="de-CH" sz="1050" dirty="0"/>
          </a:p>
          <a:p>
            <a:r>
              <a:rPr lang="de-CH" sz="1050" dirty="0" smtClean="0"/>
              <a:t>(Thomas </a:t>
            </a:r>
            <a:r>
              <a:rPr lang="de-CH" sz="1050" dirty="0"/>
              <a:t>Widmer, Kathrin Frey, </a:t>
            </a:r>
            <a:r>
              <a:rPr lang="de-CH" sz="1050" dirty="0" err="1"/>
              <a:t>Heiri</a:t>
            </a:r>
            <a:r>
              <a:rPr lang="de-CH" sz="1050" dirty="0"/>
              <a:t> Gander, Roman </a:t>
            </a:r>
            <a:r>
              <a:rPr lang="de-CH" sz="1050" dirty="0" err="1"/>
              <a:t>Zwicky</a:t>
            </a:r>
            <a:r>
              <a:rPr lang="de-CH" sz="1050" dirty="0"/>
              <a:t> und Pascale Münch (2017): Kirchliche </a:t>
            </a:r>
            <a:r>
              <a:rPr lang="de-CH" sz="1050" dirty="0" err="1"/>
              <a:t>Tätigkei-ten</a:t>
            </a:r>
            <a:r>
              <a:rPr lang="de-CH" sz="1050" dirty="0"/>
              <a:t> mit gesamtgesellschaftlicher Bedeutung im Kanton Zürich. Zürcher Politik- &amp; Evaluationsstudien Nr. 18. http://</a:t>
            </a:r>
            <a:r>
              <a:rPr lang="de-CH" sz="1050" dirty="0" smtClean="0"/>
              <a:t>www.ipz.uzh.ch/de/forschung/publikationen/publikationsreihen/ZuerchpolEva.html 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11040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Ausgangslage: </a:t>
            </a:r>
            <a:r>
              <a:rPr lang="de-CH" dirty="0" err="1" smtClean="0"/>
              <a:t>KirchGemeindePlus</a:t>
            </a:r>
            <a:r>
              <a:rPr lang="de-CH" dirty="0" smtClean="0"/>
              <a:t> 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Seelsorge in neuen Kooperationen organisieren 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Seelsorgliche Nähe in grösseren Einheiten sicherstellen 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361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Ausgangslage: gesellschaftliche Veränderungen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Ambulant vor stationär: Schnittstelle Gemeindeseelsorge – Spezialseelsorge wird wichtiger </a:t>
            </a:r>
          </a:p>
          <a:p>
            <a:r>
              <a:rPr lang="de-CH" dirty="0" smtClean="0"/>
              <a:t>Seelsorge in säkularem Kontext (Spitex, Hausärzte, Spitäler): Kommunikation der Seelsorge 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5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 der Publikation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026" name="Picture 2" descr="C:\Users\r.famos\Desktop\Seelsorge gestalt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976">
            <a:off x="805761" y="1855128"/>
            <a:ext cx="2908534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596952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82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Seelsorge – </a:t>
            </a:r>
            <a:br>
              <a:rPr lang="de-CH" dirty="0" smtClean="0"/>
            </a:br>
            <a:r>
              <a:rPr lang="de-CH" dirty="0" smtClean="0"/>
              <a:t>Woher sie kommt, woran sie sich orientiert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«Seele», «Sorge» </a:t>
            </a:r>
          </a:p>
          <a:p>
            <a:r>
              <a:rPr lang="de-CH" dirty="0" smtClean="0"/>
              <a:t>Kurze geschichtliche Einordnung </a:t>
            </a:r>
          </a:p>
          <a:p>
            <a:r>
              <a:rPr lang="de-CH" dirty="0" err="1" smtClean="0"/>
              <a:t>Emmausgeschichte</a:t>
            </a:r>
            <a:r>
              <a:rPr lang="de-CH" dirty="0" smtClean="0"/>
              <a:t>: </a:t>
            </a:r>
            <a:br>
              <a:rPr lang="de-CH" dirty="0" smtClean="0"/>
            </a:br>
            <a:r>
              <a:rPr lang="de-CH" dirty="0" smtClean="0"/>
              <a:t>	Gemeinschaft (</a:t>
            </a:r>
            <a:r>
              <a:rPr lang="de-CH" dirty="0" err="1" smtClean="0"/>
              <a:t>Koinonia</a:t>
            </a:r>
            <a:r>
              <a:rPr lang="de-CH" dirty="0" smtClean="0"/>
              <a:t>) </a:t>
            </a:r>
            <a:br>
              <a:rPr lang="de-CH" dirty="0" smtClean="0"/>
            </a:br>
            <a:r>
              <a:rPr lang="de-CH" dirty="0" smtClean="0"/>
              <a:t>       Die Not wahrnehmen (</a:t>
            </a:r>
            <a:r>
              <a:rPr lang="de-CH" dirty="0" err="1" smtClean="0"/>
              <a:t>Diakonia</a:t>
            </a:r>
            <a:r>
              <a:rPr lang="de-CH" dirty="0" smtClean="0"/>
              <a:t>) </a:t>
            </a:r>
            <a:br>
              <a:rPr lang="de-CH" dirty="0" smtClean="0"/>
            </a:br>
            <a:r>
              <a:rPr lang="de-CH" dirty="0" smtClean="0"/>
              <a:t>	Die Bibel ins Gespräch bringen (</a:t>
            </a:r>
            <a:r>
              <a:rPr lang="de-CH" dirty="0" err="1" smtClean="0"/>
              <a:t>Martyria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dirty="0" smtClean="0"/>
              <a:t>	Feiern / Rituale (</a:t>
            </a:r>
            <a:r>
              <a:rPr lang="de-CH" dirty="0" err="1" smtClean="0"/>
              <a:t>Leiturgia</a:t>
            </a:r>
            <a:r>
              <a:rPr lang="de-CH" dirty="0" smtClean="0"/>
              <a:t>) 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 März 2019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Die Rolle Kirchenpflegen im Gestalten der Seelsorge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49C8-CD7C-49A0-B2BB-E74A068D619E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868612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</Template>
  <TotalTime>0</TotalTime>
  <Words>348</Words>
  <Application>Microsoft Office PowerPoint</Application>
  <PresentationFormat>Bildschirmpräsentation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Powerpoint-Vorlage</vt:lpstr>
      <vt:lpstr>Benutzerdefiniertes Design</vt:lpstr>
      <vt:lpstr>Seelsorge gestalten </vt:lpstr>
      <vt:lpstr>Inhalt </vt:lpstr>
      <vt:lpstr>Ausgangslage: Kirchenstudie 2017 Befragung der politischen Gemeinden   </vt:lpstr>
      <vt:lpstr>Ausgangslage Kirchenstudie 2017 Befragung der Bevölkerung  </vt:lpstr>
      <vt:lpstr>Ausgangslage Kirchenstudie 2017 Fazit </vt:lpstr>
      <vt:lpstr>Ausgangslage: KirchGemeindePlus  </vt:lpstr>
      <vt:lpstr>Ausgangslage: gesellschaftliche Veränderungen </vt:lpstr>
      <vt:lpstr>Ziel der Publikation </vt:lpstr>
      <vt:lpstr>Seelsorge –  Woher sie kommt, woran sie sich orientiert </vt:lpstr>
      <vt:lpstr>12 Merkmale der Seelsorge </vt:lpstr>
      <vt:lpstr>12 Merkmale der Seelsorge </vt:lpstr>
      <vt:lpstr>10 Schritte zur Sicherstellung der Seelsorgepräsenz vor Ort </vt:lpstr>
      <vt:lpstr>Die Rolle der Kirchenpflege </vt:lpstr>
      <vt:lpstr>Schlussfolgerungen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2013-11-25T07:54:07Z</dcterms:created>
  <dcterms:modified xsi:type="dcterms:W3CDTF">2019-03-18T15:46:37Z</dcterms:modified>
</cp:coreProperties>
</file>